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16256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1" roundtripDataSignature="AMtx7mj8+Q0jEq9g6KyqL/+8f2gb847T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customschemas.google.com/relationships/presentationmetadata" Target="metadata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/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8"/>
          <p:cNvSpPr txBox="1"/>
          <p:nvPr>
            <p:ph idx="1" type="body"/>
          </p:nvPr>
        </p:nvSpPr>
        <p:spPr>
          <a:xfrm>
            <a:off x="838200" y="4327408"/>
            <a:ext cx="10515600" cy="1031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8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8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8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" type="body"/>
          </p:nvPr>
        </p:nvSpPr>
        <p:spPr>
          <a:xfrm rot="5400000">
            <a:off x="938858" y="4226749"/>
            <a:ext cx="10314283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7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7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/>
          <p:nvPr>
            <p:ph type="title"/>
          </p:nvPr>
        </p:nvSpPr>
        <p:spPr>
          <a:xfrm rot="5400000">
            <a:off x="3151246" y="6439136"/>
            <a:ext cx="13776209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8"/>
          <p:cNvSpPr txBox="1"/>
          <p:nvPr>
            <p:ph idx="1" type="body"/>
          </p:nvPr>
        </p:nvSpPr>
        <p:spPr>
          <a:xfrm rot="5400000">
            <a:off x="-2182754" y="3886436"/>
            <a:ext cx="13776209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/>
          <p:nvPr>
            <p:ph type="ctrTitle"/>
          </p:nvPr>
        </p:nvSpPr>
        <p:spPr>
          <a:xfrm>
            <a:off x="914400" y="2660416"/>
            <a:ext cx="10363200" cy="565949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Calibri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9"/>
          <p:cNvSpPr txBox="1"/>
          <p:nvPr>
            <p:ph idx="1" type="subTitle"/>
          </p:nvPr>
        </p:nvSpPr>
        <p:spPr>
          <a:xfrm>
            <a:off x="1524000" y="8538165"/>
            <a:ext cx="9144000" cy="3924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/>
            </a:lvl1pPr>
            <a:lvl2pPr lvl="1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None/>
              <a:defRPr sz="2667"/>
            </a:lvl2pPr>
            <a:lvl3pPr lvl="2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4pPr>
            <a:lvl5pPr lvl="4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5pPr>
            <a:lvl6pPr lvl="5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6pPr>
            <a:lvl7pPr lvl="6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7pPr>
            <a:lvl8pPr lvl="7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8pPr>
            <a:lvl9pPr lvl="8" algn="ctr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9pPr>
          </a:lstStyle>
          <a:p/>
        </p:txBody>
      </p:sp>
      <p:sp>
        <p:nvSpPr>
          <p:cNvPr id="20" name="Google Shape;20;p9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9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9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/>
          <p:nvPr>
            <p:ph type="title"/>
          </p:nvPr>
        </p:nvSpPr>
        <p:spPr>
          <a:xfrm>
            <a:off x="831851" y="4052717"/>
            <a:ext cx="10515600" cy="676204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Calibri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"/>
          <p:cNvSpPr txBox="1"/>
          <p:nvPr>
            <p:ph idx="1" type="body"/>
          </p:nvPr>
        </p:nvSpPr>
        <p:spPr>
          <a:xfrm>
            <a:off x="831851" y="10878733"/>
            <a:ext cx="10515600" cy="3555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667"/>
              <a:buNone/>
              <a:defRPr sz="2667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rgbClr val="888888"/>
              </a:buClr>
              <a:buSzPts val="2133"/>
              <a:buNone/>
              <a:defRPr sz="2133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0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/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1"/>
          <p:cNvSpPr txBox="1"/>
          <p:nvPr>
            <p:ph idx="1" type="body"/>
          </p:nvPr>
        </p:nvSpPr>
        <p:spPr>
          <a:xfrm>
            <a:off x="838200" y="4327408"/>
            <a:ext cx="5181600" cy="1031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1"/>
          <p:cNvSpPr txBox="1"/>
          <p:nvPr>
            <p:ph idx="2" type="body"/>
          </p:nvPr>
        </p:nvSpPr>
        <p:spPr>
          <a:xfrm>
            <a:off x="6172200" y="4327408"/>
            <a:ext cx="5181600" cy="1031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/>
          <p:nvPr>
            <p:ph type="title"/>
          </p:nvPr>
        </p:nvSpPr>
        <p:spPr>
          <a:xfrm>
            <a:off x="839788" y="865485"/>
            <a:ext cx="10515600" cy="3142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2"/>
          <p:cNvSpPr txBox="1"/>
          <p:nvPr>
            <p:ph idx="1" type="body"/>
          </p:nvPr>
        </p:nvSpPr>
        <p:spPr>
          <a:xfrm>
            <a:off x="839790" y="3984980"/>
            <a:ext cx="5157787" cy="19529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b="1" sz="3200"/>
            </a:lvl1pPr>
            <a:lvl2pPr indent="-2286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None/>
              <a:defRPr b="1" sz="2667"/>
            </a:lvl2pPr>
            <a:lvl3pPr indent="-2286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3pPr>
            <a:lvl4pPr indent="-2286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4pPr>
            <a:lvl5pPr indent="-2286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5pPr>
            <a:lvl6pPr indent="-2286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6pPr>
            <a:lvl7pPr indent="-2286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7pPr>
            <a:lvl8pPr indent="-2286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8pPr>
            <a:lvl9pPr indent="-2286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9pPr>
          </a:lstStyle>
          <a:p/>
        </p:txBody>
      </p:sp>
      <p:sp>
        <p:nvSpPr>
          <p:cNvPr id="39" name="Google Shape;39;p12"/>
          <p:cNvSpPr txBox="1"/>
          <p:nvPr>
            <p:ph idx="2" type="body"/>
          </p:nvPr>
        </p:nvSpPr>
        <p:spPr>
          <a:xfrm>
            <a:off x="839790" y="5937957"/>
            <a:ext cx="5157787" cy="8733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3" type="body"/>
          </p:nvPr>
        </p:nvSpPr>
        <p:spPr>
          <a:xfrm>
            <a:off x="6172202" y="3984980"/>
            <a:ext cx="5183188" cy="19529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b="1" sz="3200"/>
            </a:lvl1pPr>
            <a:lvl2pPr indent="-2286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None/>
              <a:defRPr b="1" sz="2667"/>
            </a:lvl2pPr>
            <a:lvl3pPr indent="-2286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3pPr>
            <a:lvl4pPr indent="-2286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4pPr>
            <a:lvl5pPr indent="-2286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5pPr>
            <a:lvl6pPr indent="-2286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6pPr>
            <a:lvl7pPr indent="-2286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7pPr>
            <a:lvl8pPr indent="-2286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8pPr>
            <a:lvl9pPr indent="-2286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b="1" sz="2133"/>
            </a:lvl9pPr>
          </a:lstStyle>
          <a:p/>
        </p:txBody>
      </p:sp>
      <p:sp>
        <p:nvSpPr>
          <p:cNvPr id="41" name="Google Shape;41;p12"/>
          <p:cNvSpPr txBox="1"/>
          <p:nvPr>
            <p:ph idx="4" type="body"/>
          </p:nvPr>
        </p:nvSpPr>
        <p:spPr>
          <a:xfrm>
            <a:off x="6172202" y="5937957"/>
            <a:ext cx="5183188" cy="8733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2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/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4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4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type="title"/>
          </p:nvPr>
        </p:nvSpPr>
        <p:spPr>
          <a:xfrm>
            <a:off x="839789" y="1083733"/>
            <a:ext cx="3932237" cy="37930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67"/>
              <a:buFont typeface="Calibri"/>
              <a:buNone/>
              <a:defRPr sz="426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1" type="body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99554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4267"/>
              <a:buChar char="•"/>
              <a:defRPr sz="4267"/>
            </a:lvl1pPr>
            <a:lvl2pPr indent="-465645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733"/>
              <a:buChar char="•"/>
              <a:defRPr sz="3733"/>
            </a:lvl2pPr>
            <a:lvl3pPr indent="-4318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indent="-397954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4pPr>
            <a:lvl5pPr indent="-397954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5pPr>
            <a:lvl6pPr indent="-397954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6pPr>
            <a:lvl7pPr indent="-397954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7pPr>
            <a:lvl8pPr indent="-397954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8pPr>
            <a:lvl9pPr indent="-397954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Char char="•"/>
              <a:defRPr sz="2667"/>
            </a:lvl9pPr>
          </a:lstStyle>
          <a:p/>
        </p:txBody>
      </p:sp>
      <p:sp>
        <p:nvSpPr>
          <p:cNvPr id="57" name="Google Shape;57;p15"/>
          <p:cNvSpPr txBox="1"/>
          <p:nvPr>
            <p:ph idx="2" type="body"/>
          </p:nvPr>
        </p:nvSpPr>
        <p:spPr>
          <a:xfrm>
            <a:off x="839789" y="4876801"/>
            <a:ext cx="3932237" cy="9034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1pPr>
            <a:lvl2pPr indent="-2286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2pPr>
            <a:lvl3pPr indent="-2286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3pPr>
            <a:lvl4pPr indent="-2286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4pPr>
            <a:lvl5pPr indent="-2286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5pPr>
            <a:lvl6pPr indent="-2286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6pPr>
            <a:lvl7pPr indent="-2286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7pPr>
            <a:lvl8pPr indent="-2286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8pPr>
            <a:lvl9pPr indent="-2286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9pPr>
          </a:lstStyle>
          <a:p/>
        </p:txBody>
      </p:sp>
      <p:sp>
        <p:nvSpPr>
          <p:cNvPr id="58" name="Google Shape;58;p15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839789" y="1083733"/>
            <a:ext cx="3932237" cy="37930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67"/>
              <a:buFont typeface="Calibri"/>
              <a:buNone/>
              <a:defRPr sz="426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6"/>
          <p:cNvSpPr/>
          <p:nvPr>
            <p:ph idx="2" type="pic"/>
          </p:nvPr>
        </p:nvSpPr>
        <p:spPr>
          <a:xfrm>
            <a:off x="5183188" y="2340567"/>
            <a:ext cx="6172200" cy="11552296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839789" y="4876801"/>
            <a:ext cx="3932237" cy="9034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2133"/>
              <a:buNone/>
              <a:defRPr sz="2133"/>
            </a:lvl1pPr>
            <a:lvl2pPr indent="-228600" lvl="1" marL="914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2pPr>
            <a:lvl3pPr indent="-228600" lvl="2" marL="1371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3pPr>
            <a:lvl4pPr indent="-228600" lvl="3" marL="1828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4pPr>
            <a:lvl5pPr indent="-228600" lvl="4" marL="22860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5pPr>
            <a:lvl6pPr indent="-228600" lvl="5" marL="27432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6pPr>
            <a:lvl7pPr indent="-228600" lvl="6" marL="32004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7pPr>
            <a:lvl8pPr indent="-228600" lvl="7" marL="36576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8pPr>
            <a:lvl9pPr indent="-228600" lvl="8" marL="411480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333"/>
              <a:buNone/>
              <a:defRPr sz="1333"/>
            </a:lvl9pPr>
          </a:lstStyle>
          <a:p/>
        </p:txBody>
      </p:sp>
      <p:sp>
        <p:nvSpPr>
          <p:cNvPr id="65" name="Google Shape;65;p16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7"/>
              <a:buFont typeface="Calibri"/>
              <a:buNone/>
              <a:defRPr b="0" i="0" sz="58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838200" y="4327408"/>
            <a:ext cx="10515600" cy="10314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65645" lvl="0" marL="457200" marR="0" rtl="0" algn="l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3733"/>
              <a:buFont typeface="Arial"/>
              <a:buChar char="•"/>
              <a:defRPr b="0" i="0" sz="373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31800" lvl="1" marL="9144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97954" lvl="2" marL="13716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667"/>
              <a:buFont typeface="Arial"/>
              <a:buChar char="•"/>
              <a:defRPr b="0" i="0" sz="26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81000" lvl="3" marL="18288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81000" lvl="4" marL="22860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81000" lvl="5" marL="27432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81000" lvl="6" marL="32004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81000" lvl="7" marL="36576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81000" lvl="8" marL="4114800" marR="0" rtl="0" algn="l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0" type="dt"/>
          </p:nvPr>
        </p:nvSpPr>
        <p:spPr>
          <a:xfrm>
            <a:off x="8382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"/>
          <p:cNvSpPr txBox="1"/>
          <p:nvPr>
            <p:ph idx="11" type="ftr"/>
          </p:nvPr>
        </p:nvSpPr>
        <p:spPr>
          <a:xfrm>
            <a:off x="4038600" y="15066909"/>
            <a:ext cx="41148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7"/>
          <p:cNvSpPr txBox="1"/>
          <p:nvPr>
            <p:ph idx="12" type="sldNum"/>
          </p:nvPr>
        </p:nvSpPr>
        <p:spPr>
          <a:xfrm>
            <a:off x="8610600" y="15066909"/>
            <a:ext cx="2743200" cy="8654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image" Target="../media/image6.jpg"/><Relationship Id="rId5" Type="http://schemas.openxmlformats.org/officeDocument/2006/relationships/image" Target="../media/image9.jpg"/><Relationship Id="rId6" Type="http://schemas.openxmlformats.org/officeDocument/2006/relationships/image" Target="../media/image5.jpg"/><Relationship Id="rId7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STRUCTURA DE UNA PONENCIA: EJEMPLOS Y MÁS" id="84" name="Google Shape;84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18448" r="21552" t="0"/>
          <a:stretch/>
        </p:blipFill>
        <p:spPr>
          <a:xfrm>
            <a:off x="0" y="0"/>
            <a:ext cx="12191980" cy="1625599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" name="Google Shape;85;p1"/>
          <p:cNvGrpSpPr/>
          <p:nvPr/>
        </p:nvGrpSpPr>
        <p:grpSpPr>
          <a:xfrm>
            <a:off x="922423" y="3128213"/>
            <a:ext cx="9761620" cy="7170819"/>
            <a:chOff x="922423" y="3128213"/>
            <a:chExt cx="9761620" cy="7170819"/>
          </a:xfrm>
        </p:grpSpPr>
        <p:sp>
          <p:nvSpPr>
            <p:cNvPr id="86" name="Google Shape;86;p1"/>
            <p:cNvSpPr/>
            <p:nvPr/>
          </p:nvSpPr>
          <p:spPr>
            <a:xfrm>
              <a:off x="2237874" y="3128213"/>
              <a:ext cx="8446169" cy="697831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s-ES" sz="2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LA </a:t>
              </a:r>
              <a:r>
                <a:rPr b="1" i="0" lang="es-ES" sz="28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PONENCIA ACADÉMICA</a:t>
              </a:r>
              <a:r>
                <a:rPr b="1" i="0" lang="es-ES" sz="2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COMO GÉNERO TEXTUAL</a:t>
              </a:r>
              <a:endParaRPr b="1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922423" y="8190829"/>
              <a:ext cx="2326104" cy="2108203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s-ES" sz="2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INVESLEC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s-ES" sz="2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V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s-ES" sz="2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Sept. 22-23</a:t>
              </a:r>
              <a:endParaRPr b="1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8" name="Google Shape;88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8132" y="8624763"/>
              <a:ext cx="1934685" cy="84791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Calibri"/>
              <a:buNone/>
            </a:pPr>
            <a:r>
              <a:rPr b="1" lang="es-ES"/>
              <a:t>Características genéricas</a:t>
            </a:r>
            <a:endParaRPr b="1"/>
          </a:p>
        </p:txBody>
      </p:sp>
      <p:grpSp>
        <p:nvGrpSpPr>
          <p:cNvPr id="94" name="Google Shape;94;p2"/>
          <p:cNvGrpSpPr/>
          <p:nvPr/>
        </p:nvGrpSpPr>
        <p:grpSpPr>
          <a:xfrm>
            <a:off x="-1159043" y="4639650"/>
            <a:ext cx="13070304" cy="7842184"/>
            <a:chOff x="0" y="3774165"/>
            <a:chExt cx="13070304" cy="7842184"/>
          </a:xfrm>
        </p:grpSpPr>
        <p:sp>
          <p:nvSpPr>
            <p:cNvPr id="95" name="Google Shape;95;p2"/>
            <p:cNvSpPr/>
            <p:nvPr/>
          </p:nvSpPr>
          <p:spPr>
            <a:xfrm>
              <a:off x="0" y="3774165"/>
              <a:ext cx="7842183" cy="7842183"/>
            </a:xfrm>
            <a:prstGeom prst="pie">
              <a:avLst>
                <a:gd fmla="val 5400000" name="adj1"/>
                <a:gd fmla="val 16200000" name="adj2"/>
              </a:avLst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921091" y="3774166"/>
              <a:ext cx="9149213" cy="7842183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Google Shape;97;p2"/>
            <p:cNvSpPr txBox="1"/>
            <p:nvPr/>
          </p:nvSpPr>
          <p:spPr>
            <a:xfrm>
              <a:off x="3921091" y="3774166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5250" lIns="175250" spcFirstLastPara="1" rIns="175250" wrap="square" tIns="1752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600"/>
                <a:buFont typeface="Calibri"/>
                <a:buNone/>
              </a:pPr>
              <a:r>
                <a:rPr b="0" i="0" lang="es-ES" sz="4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Situación comunicativa</a:t>
              </a:r>
              <a:endParaRPr b="0" i="0" sz="4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029286" y="5440629"/>
              <a:ext cx="5783609" cy="5783609"/>
            </a:xfrm>
            <a:prstGeom prst="pie">
              <a:avLst>
                <a:gd fmla="val 5400000" name="adj1"/>
                <a:gd fmla="val 16200000" name="adj2"/>
              </a:avLst>
            </a:prstGeom>
            <a:solidFill>
              <a:schemeClr val="accent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3921091" y="5440629"/>
              <a:ext cx="9149213" cy="5783609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2"/>
            <p:cNvSpPr txBox="1"/>
            <p:nvPr/>
          </p:nvSpPr>
          <p:spPr>
            <a:xfrm>
              <a:off x="3921091" y="5440629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5250" lIns="175250" spcFirstLastPara="1" rIns="175250" wrap="square" tIns="1752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600"/>
                <a:buFont typeface="Calibri"/>
                <a:buNone/>
              </a:pPr>
              <a:r>
                <a:rPr b="0" i="0" lang="es-ES" sz="4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Requisitos</a:t>
              </a:r>
              <a:endParaRPr b="0" i="0" sz="4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2058573" y="7107093"/>
              <a:ext cx="3725036" cy="3725036"/>
            </a:xfrm>
            <a:prstGeom prst="pie">
              <a:avLst>
                <a:gd fmla="val 5400000" name="adj1"/>
                <a:gd fmla="val 16200000" name="adj2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3921091" y="7107093"/>
              <a:ext cx="9149213" cy="3725036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2"/>
            <p:cNvSpPr txBox="1"/>
            <p:nvPr/>
          </p:nvSpPr>
          <p:spPr>
            <a:xfrm>
              <a:off x="3921091" y="7107093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5250" lIns="175250" spcFirstLastPara="1" rIns="175250" wrap="square" tIns="1752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600"/>
                <a:buFont typeface="Calibri"/>
                <a:buNone/>
              </a:pPr>
              <a:r>
                <a:rPr b="0" i="0" lang="es-ES" sz="4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Procedimientos</a:t>
              </a:r>
              <a:endParaRPr b="0" i="0" sz="4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3087859" y="8773557"/>
              <a:ext cx="1666463" cy="1666463"/>
            </a:xfrm>
            <a:prstGeom prst="pie">
              <a:avLst>
                <a:gd fmla="val 5400000" name="adj1"/>
                <a:gd fmla="val 16200000" name="adj2"/>
              </a:avLst>
            </a:prstGeom>
            <a:solidFill>
              <a:srgbClr val="599BD5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3921091" y="8773557"/>
              <a:ext cx="9149213" cy="1666463"/>
            </a:xfrm>
            <a:prstGeom prst="rect">
              <a:avLst/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599BD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2"/>
            <p:cNvSpPr txBox="1"/>
            <p:nvPr/>
          </p:nvSpPr>
          <p:spPr>
            <a:xfrm>
              <a:off x="3921091" y="8773557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5250" lIns="175250" spcFirstLastPara="1" rIns="175250" wrap="square" tIns="1752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600"/>
                <a:buFont typeface="Calibri"/>
                <a:buNone/>
              </a:pPr>
              <a:r>
                <a:rPr b="0" i="0" lang="es-ES" sz="4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Estructuras</a:t>
              </a:r>
              <a:endParaRPr b="0" i="0" sz="4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8495698" y="3774166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2"/>
            <p:cNvSpPr txBox="1"/>
            <p:nvPr/>
          </p:nvSpPr>
          <p:spPr>
            <a:xfrm>
              <a:off x="8495698" y="3774166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2375" lIns="72375" spcFirstLastPara="1" rIns="72375" wrap="square" tIns="7237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Char char="•"/>
              </a:pPr>
              <a:r>
                <a:rPr b="0" i="0" lang="es-E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Evento académico institucional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85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Char char="•"/>
              </a:pPr>
              <a:r>
                <a:rPr b="0" i="0" lang="es-E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Ponente, organizadores, moderadores, pares, autoridades y público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85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Char char="•"/>
              </a:pPr>
              <a:r>
                <a:rPr b="0" i="0" lang="es-E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Exposición, comentario o lectura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85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Char char="•"/>
              </a:pPr>
              <a:r>
                <a:rPr b="0" i="0" lang="es-E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Discusión final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8495698" y="5440629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2"/>
            <p:cNvSpPr txBox="1"/>
            <p:nvPr/>
          </p:nvSpPr>
          <p:spPr>
            <a:xfrm>
              <a:off x="8495698" y="5440629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2375" lIns="72375" spcFirstLastPara="1" rIns="72375" wrap="square" tIns="72375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Brevedad (5 pp. / 15 min.)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Concisión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Rigor académico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“Originalidad”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(ayudas visuales)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8495698" y="8773557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2"/>
            <p:cNvSpPr txBox="1"/>
            <p:nvPr/>
          </p:nvSpPr>
          <p:spPr>
            <a:xfrm>
              <a:off x="8495698" y="8773557"/>
              <a:ext cx="4574606" cy="1666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2375" lIns="72375" spcFirstLastPara="1" rIns="72375" wrap="square" tIns="72375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Char char="•"/>
              </a:pPr>
              <a:r>
                <a:rPr b="0" i="0" lang="es-E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Explicativas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85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Char char="•"/>
              </a:pPr>
              <a:r>
                <a:rPr b="0" i="0" lang="es-E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Argumentativas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85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Char char="•"/>
              </a:pPr>
              <a:r>
                <a:rPr b="0" i="0" lang="es-E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Partes y movidas retóricas</a:t>
              </a:r>
              <a:endPara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" name="Google Shape;113;p2"/>
          <p:cNvGrpSpPr/>
          <p:nvPr/>
        </p:nvGrpSpPr>
        <p:grpSpPr>
          <a:xfrm>
            <a:off x="7328437" y="8445381"/>
            <a:ext cx="4093542" cy="2166155"/>
            <a:chOff x="6422058" y="2116395"/>
            <a:chExt cx="4093542" cy="2567396"/>
          </a:xfrm>
        </p:grpSpPr>
        <p:sp>
          <p:nvSpPr>
            <p:cNvPr id="114" name="Google Shape;114;p2"/>
            <p:cNvSpPr/>
            <p:nvPr/>
          </p:nvSpPr>
          <p:spPr>
            <a:xfrm>
              <a:off x="6835140" y="3343052"/>
              <a:ext cx="3680460" cy="13407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2"/>
            <p:cNvSpPr txBox="1"/>
            <p:nvPr/>
          </p:nvSpPr>
          <p:spPr>
            <a:xfrm>
              <a:off x="6422058" y="2116395"/>
              <a:ext cx="3680460" cy="13407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9525" lIns="129525" spcFirstLastPara="1" rIns="129525" wrap="square" tIns="129525">
              <a:noAutofit/>
            </a:bodyPr>
            <a:lstStyle/>
            <a:p>
              <a:pPr indent="-265113" lvl="1" marL="265113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Convocatoria </a:t>
              </a:r>
              <a:endParaRPr/>
            </a:p>
            <a:p>
              <a:pPr indent="-265113" lvl="1" marL="265113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Consulta de fuentes</a:t>
              </a:r>
              <a:endParaRPr/>
            </a:p>
            <a:p>
              <a:pPr indent="-265113" lvl="1" marL="265113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Escritura de hallazgos</a:t>
              </a:r>
              <a:endParaRPr/>
            </a:p>
            <a:p>
              <a:pPr indent="-265113" lvl="1" marL="265113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Escenificación oral</a:t>
              </a:r>
              <a:endParaRPr/>
            </a:p>
            <a:p>
              <a:pPr indent="-265113" lvl="1" marL="265113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Publicación (video, actas, etc.)</a:t>
              </a:r>
              <a:endParaRPr/>
            </a:p>
            <a:p>
              <a:pPr indent="-330200" lvl="1" marL="4572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t/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No hay ninguna descripción de la foto disponible." id="120" name="Google Shape;120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4482" l="0" r="0" t="1183"/>
          <a:stretch/>
        </p:blipFill>
        <p:spPr>
          <a:xfrm>
            <a:off x="20" y="10"/>
            <a:ext cx="12191980" cy="16255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"/>
          <p:cNvSpPr txBox="1"/>
          <p:nvPr>
            <p:ph type="title"/>
          </p:nvPr>
        </p:nvSpPr>
        <p:spPr>
          <a:xfrm>
            <a:off x="838200" y="865485"/>
            <a:ext cx="10515600" cy="14686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</a:pPr>
            <a:r>
              <a:rPr b="1" lang="es-ES" sz="4800"/>
              <a:t>Tipos de ponencia académica</a:t>
            </a:r>
            <a:endParaRPr b="1" sz="4800"/>
          </a:p>
        </p:txBody>
      </p:sp>
      <p:grpSp>
        <p:nvGrpSpPr>
          <p:cNvPr id="126" name="Google Shape;126;p4"/>
          <p:cNvGrpSpPr/>
          <p:nvPr/>
        </p:nvGrpSpPr>
        <p:grpSpPr>
          <a:xfrm>
            <a:off x="838200" y="4443357"/>
            <a:ext cx="10515599" cy="8088923"/>
            <a:chOff x="0" y="2109231"/>
            <a:chExt cx="10515599" cy="8088923"/>
          </a:xfrm>
        </p:grpSpPr>
        <p:sp>
          <p:nvSpPr>
            <p:cNvPr id="127" name="Google Shape;127;p4"/>
            <p:cNvSpPr/>
            <p:nvPr/>
          </p:nvSpPr>
          <p:spPr>
            <a:xfrm>
              <a:off x="6519671" y="7609699"/>
              <a:ext cx="3995928" cy="2588455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4"/>
            <p:cNvSpPr txBox="1"/>
            <p:nvPr/>
          </p:nvSpPr>
          <p:spPr>
            <a:xfrm>
              <a:off x="7775310" y="8313673"/>
              <a:ext cx="2683429" cy="182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4300" lIns="114300" spcFirstLastPara="1" rIns="114300" wrap="square" tIns="114300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Hallazgos a partir de la aplicación de una intervención diseñada</a:t>
              </a: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0" y="7609699"/>
              <a:ext cx="3995928" cy="2588455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rgbClr val="599BD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" name="Google Shape;130;p4"/>
            <p:cNvSpPr txBox="1"/>
            <p:nvPr/>
          </p:nvSpPr>
          <p:spPr>
            <a:xfrm>
              <a:off x="56860" y="8313673"/>
              <a:ext cx="2683429" cy="182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4300" lIns="114300" spcFirstLastPara="1" rIns="114300" wrap="square" tIns="114300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Hallazgos teóricos o empíricos sobre un tema en cuestión </a:t>
              </a: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6519671" y="2109231"/>
              <a:ext cx="3995928" cy="2588455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4"/>
            <p:cNvSpPr txBox="1"/>
            <p:nvPr/>
          </p:nvSpPr>
          <p:spPr>
            <a:xfrm>
              <a:off x="7775310" y="2166091"/>
              <a:ext cx="2683429" cy="182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4300" lIns="114300" spcFirstLastPara="1" rIns="114300" wrap="square" tIns="114300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Resultados consolidados de una investigación culminada</a:t>
              </a: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0" y="2109231"/>
              <a:ext cx="3995928" cy="2588455"/>
            </a:xfrm>
            <a:prstGeom prst="roundRect">
              <a:avLst>
                <a:gd fmla="val 10000" name="adj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4"/>
            <p:cNvSpPr txBox="1"/>
            <p:nvPr/>
          </p:nvSpPr>
          <p:spPr>
            <a:xfrm>
              <a:off x="56860" y="2166091"/>
              <a:ext cx="2683429" cy="18276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4300" lIns="114300" spcFirstLastPara="1" rIns="114300" wrap="square" tIns="114300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Resultados parciales de una investigación en curso</a:t>
              </a: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1674407" y="2570300"/>
              <a:ext cx="3502503" cy="3502503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4"/>
            <p:cNvSpPr txBox="1"/>
            <p:nvPr/>
          </p:nvSpPr>
          <p:spPr>
            <a:xfrm>
              <a:off x="2700266" y="3596159"/>
              <a:ext cx="2476644" cy="24766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13350" lIns="213350" spcFirstLastPara="1" rIns="213350" wrap="square" tIns="2133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rPr b="0" i="0" lang="es-E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Avance de investigación</a:t>
              </a: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 rot="5400000">
              <a:off x="5338689" y="2570300"/>
              <a:ext cx="3502503" cy="3502503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chemeClr val="accent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4"/>
            <p:cNvSpPr txBox="1"/>
            <p:nvPr/>
          </p:nvSpPr>
          <p:spPr>
            <a:xfrm>
              <a:off x="5338689" y="3596159"/>
              <a:ext cx="2476644" cy="24766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13350" lIns="213350" spcFirstLastPara="1" rIns="213350" wrap="square" tIns="2133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rPr b="0" i="0" lang="es-E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Final de investigación</a:t>
              </a: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 rot="10800000">
              <a:off x="5338689" y="6234582"/>
              <a:ext cx="3502503" cy="3502503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4"/>
            <p:cNvSpPr txBox="1"/>
            <p:nvPr/>
          </p:nvSpPr>
          <p:spPr>
            <a:xfrm>
              <a:off x="5338689" y="6234582"/>
              <a:ext cx="2476644" cy="24766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13350" lIns="213350" spcFirstLastPara="1" rIns="213350" wrap="square" tIns="2133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rPr b="0" i="0" lang="es-E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Reporte de experiencia</a:t>
              </a: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 rot="-5400000">
              <a:off x="1674407" y="6234582"/>
              <a:ext cx="3502503" cy="3502503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0" y="120000"/>
                  </a:lnTo>
                  <a:cubicBezTo>
                    <a:pt x="0" y="53726"/>
                    <a:pt x="53726" y="0"/>
                    <a:pt x="120000" y="0"/>
                  </a:cubicBezTo>
                  <a:lnTo>
                    <a:pt x="120000" y="120000"/>
                  </a:lnTo>
                  <a:close/>
                </a:path>
              </a:pathLst>
            </a:custGeom>
            <a:solidFill>
              <a:srgbClr val="599BD5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4"/>
            <p:cNvSpPr txBox="1"/>
            <p:nvPr/>
          </p:nvSpPr>
          <p:spPr>
            <a:xfrm>
              <a:off x="2700266" y="6234582"/>
              <a:ext cx="2476644" cy="24766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13350" lIns="213350" spcFirstLastPara="1" rIns="213350" wrap="square" tIns="2133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rPr b="0" i="0" lang="es-E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Revisión de tema</a:t>
              </a: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4653153" y="5425690"/>
              <a:ext cx="1209294" cy="1051560"/>
            </a:xfrm>
            <a:custGeom>
              <a:rect b="b" l="l" r="r" t="t"/>
              <a:pathLst>
                <a:path extrusionOk="0" h="120000" w="120000">
                  <a:moveTo>
                    <a:pt x="6522" y="60000"/>
                  </a:moveTo>
                  <a:lnTo>
                    <a:pt x="6522" y="60000"/>
                  </a:lnTo>
                  <a:cubicBezTo>
                    <a:pt x="6522" y="34374"/>
                    <a:pt x="25367" y="12492"/>
                    <a:pt x="51107" y="8231"/>
                  </a:cubicBezTo>
                  <a:cubicBezTo>
                    <a:pt x="76848" y="3970"/>
                    <a:pt x="101961" y="18574"/>
                    <a:pt x="110521" y="42783"/>
                  </a:cubicBezTo>
                  <a:lnTo>
                    <a:pt x="116427" y="42783"/>
                  </a:lnTo>
                  <a:lnTo>
                    <a:pt x="106957" y="60000"/>
                  </a:lnTo>
                  <a:lnTo>
                    <a:pt x="90340" y="42783"/>
                  </a:lnTo>
                  <a:lnTo>
                    <a:pt x="95921" y="42783"/>
                  </a:lnTo>
                  <a:lnTo>
                    <a:pt x="95921" y="42783"/>
                  </a:lnTo>
                  <a:cubicBezTo>
                    <a:pt x="87358" y="27416"/>
                    <a:pt x="68572" y="19475"/>
                    <a:pt x="50448" y="23561"/>
                  </a:cubicBezTo>
                  <a:cubicBezTo>
                    <a:pt x="32324" y="27648"/>
                    <a:pt x="19565" y="42702"/>
                    <a:pt x="19565" y="60000"/>
                  </a:cubicBezTo>
                  <a:close/>
                </a:path>
              </a:pathLst>
            </a:custGeom>
            <a:solidFill>
              <a:srgbClr val="F7D5CB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 rot="10800000">
              <a:off x="4653153" y="5830136"/>
              <a:ext cx="1209294" cy="1051560"/>
            </a:xfrm>
            <a:custGeom>
              <a:rect b="b" l="l" r="r" t="t"/>
              <a:pathLst>
                <a:path extrusionOk="0" h="120000" w="120000">
                  <a:moveTo>
                    <a:pt x="6522" y="60000"/>
                  </a:moveTo>
                  <a:lnTo>
                    <a:pt x="6522" y="60000"/>
                  </a:lnTo>
                  <a:cubicBezTo>
                    <a:pt x="6522" y="34374"/>
                    <a:pt x="25367" y="12492"/>
                    <a:pt x="51107" y="8231"/>
                  </a:cubicBezTo>
                  <a:cubicBezTo>
                    <a:pt x="76848" y="3970"/>
                    <a:pt x="101961" y="18574"/>
                    <a:pt x="110521" y="42783"/>
                  </a:cubicBezTo>
                  <a:lnTo>
                    <a:pt x="116427" y="42783"/>
                  </a:lnTo>
                  <a:lnTo>
                    <a:pt x="106957" y="60000"/>
                  </a:lnTo>
                  <a:lnTo>
                    <a:pt x="90340" y="42783"/>
                  </a:lnTo>
                  <a:lnTo>
                    <a:pt x="95921" y="42783"/>
                  </a:lnTo>
                  <a:lnTo>
                    <a:pt x="95921" y="42783"/>
                  </a:lnTo>
                  <a:cubicBezTo>
                    <a:pt x="87358" y="27416"/>
                    <a:pt x="68572" y="19475"/>
                    <a:pt x="50448" y="23561"/>
                  </a:cubicBezTo>
                  <a:cubicBezTo>
                    <a:pt x="32324" y="27648"/>
                    <a:pt x="19565" y="42702"/>
                    <a:pt x="19565" y="60000"/>
                  </a:cubicBezTo>
                  <a:close/>
                </a:path>
              </a:pathLst>
            </a:custGeom>
            <a:solidFill>
              <a:srgbClr val="F7D5CB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oogle Shape;149;p5"/>
          <p:cNvGrpSpPr/>
          <p:nvPr/>
        </p:nvGrpSpPr>
        <p:grpSpPr>
          <a:xfrm>
            <a:off x="1903356" y="1395663"/>
            <a:ext cx="8901002" cy="12922056"/>
            <a:chOff x="0" y="0"/>
            <a:chExt cx="8901002" cy="12922056"/>
          </a:xfrm>
        </p:grpSpPr>
        <p:sp>
          <p:nvSpPr>
            <p:cNvPr id="150" name="Google Shape;150;p5"/>
            <p:cNvSpPr/>
            <p:nvPr/>
          </p:nvSpPr>
          <p:spPr>
            <a:xfrm>
              <a:off x="0" y="0"/>
              <a:ext cx="8901002" cy="2338732"/>
            </a:xfrm>
            <a:prstGeom prst="roundRect">
              <a:avLst>
                <a:gd fmla="val 10000" name="adj"/>
              </a:avLst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5"/>
            <p:cNvSpPr txBox="1"/>
            <p:nvPr/>
          </p:nvSpPr>
          <p:spPr>
            <a:xfrm>
              <a:off x="2014073" y="0"/>
              <a:ext cx="6886928" cy="23387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4300" lIns="114300" spcFirstLastPara="1" rIns="114300" wrap="square" tIns="1143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rPr b="1" i="0" lang="es-E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Preliminares</a:t>
              </a:r>
              <a:endParaRPr b="1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105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Título (identifica el tema concretamente)</a:t>
              </a:r>
              <a:endParaRPr b="0" i="0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45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Autor y filiación institucional</a:t>
              </a:r>
              <a:endParaRPr b="0" i="0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45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Resumen (150 a 250 palabras, 1 solo párrafo)</a:t>
              </a:r>
              <a:endParaRPr b="0" i="0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45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Calibri"/>
                <a:buChar char="•"/>
              </a:pPr>
              <a:r>
                <a:rPr b="0" i="0" lang="es-ES" sz="23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Palabras clave (4 a 6 términos, tesauro)</a:t>
              </a:r>
              <a:endParaRPr b="0" i="0" sz="2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5"/>
            <p:cNvSpPr/>
            <p:nvPr/>
          </p:nvSpPr>
          <p:spPr>
            <a:xfrm>
              <a:off x="233873" y="233873"/>
              <a:ext cx="1780200" cy="1870985"/>
            </a:xfrm>
            <a:prstGeom prst="roundRect">
              <a:avLst>
                <a:gd fmla="val 10000" name="adj"/>
              </a:avLst>
            </a:prstGeom>
            <a:blipFill rotWithShape="1">
              <a:blip r:embed="rId3">
                <a:alphaModFix/>
              </a:blip>
              <a:stretch>
                <a:fillRect b="0" l="-8999" r="-8998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5"/>
            <p:cNvSpPr/>
            <p:nvPr/>
          </p:nvSpPr>
          <p:spPr>
            <a:xfrm>
              <a:off x="0" y="2469654"/>
              <a:ext cx="8901002" cy="3085536"/>
            </a:xfrm>
            <a:prstGeom prst="roundRect">
              <a:avLst>
                <a:gd fmla="val 10000" name="adj"/>
              </a:avLst>
            </a:prstGeom>
            <a:solidFill>
              <a:srgbClr val="F9518D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5"/>
            <p:cNvSpPr txBox="1"/>
            <p:nvPr/>
          </p:nvSpPr>
          <p:spPr>
            <a:xfrm>
              <a:off x="2014073" y="2469654"/>
              <a:ext cx="6886928" cy="30855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06675" lIns="106675" spcFirstLastPara="1" rIns="106675" wrap="square" tIns="1066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t/>
              </a:r>
              <a:endParaRPr b="1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b="1" i="0" lang="es-E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Introducción</a:t>
              </a:r>
              <a:r>
                <a:rPr b="1" i="0" lang="es-E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(1 pág. / 5 min.)</a:t>
              </a:r>
              <a:endParaRPr b="1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Objetivo o pregunta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Justificación (vacancia)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Antecedentes y enfoque teórico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Estrategia metodológica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5"/>
            <p:cNvSpPr/>
            <p:nvPr/>
          </p:nvSpPr>
          <p:spPr>
            <a:xfrm>
              <a:off x="157235" y="3152639"/>
              <a:ext cx="1780200" cy="1870985"/>
            </a:xfrm>
            <a:prstGeom prst="roundRect">
              <a:avLst>
                <a:gd fmla="val 10000" name="adj"/>
              </a:avLst>
            </a:prstGeom>
            <a:blipFill rotWithShape="1">
              <a:blip r:embed="rId4">
                <a:alphaModFix/>
              </a:blip>
              <a:stretch>
                <a:fillRect b="0" l="-8999" r="-8998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5"/>
            <p:cNvSpPr/>
            <p:nvPr/>
          </p:nvSpPr>
          <p:spPr>
            <a:xfrm>
              <a:off x="0" y="5663684"/>
              <a:ext cx="8901002" cy="2338732"/>
            </a:xfrm>
            <a:prstGeom prst="roundRect">
              <a:avLst>
                <a:gd fmla="val 10000" name="adj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5"/>
            <p:cNvSpPr txBox="1"/>
            <p:nvPr/>
          </p:nvSpPr>
          <p:spPr>
            <a:xfrm>
              <a:off x="2014073" y="5663684"/>
              <a:ext cx="6886928" cy="23387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06675" lIns="106675" spcFirstLastPara="1" rIns="106675" wrap="square" tIns="1066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b="1" i="0" lang="es-E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Resultados</a:t>
              </a:r>
              <a:r>
                <a:rPr b="1" i="0" lang="es-E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(2 págs. / 8 min.)</a:t>
              </a:r>
              <a:endParaRPr b="1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Explicación de los hallazgos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Argumentación sobre los hallazgos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Organizadores gráficos </a:t>
              </a:r>
              <a:endPara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Char char="•"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Posibles cuantificaciones</a:t>
              </a:r>
              <a:endParaRPr/>
            </a:p>
          </p:txBody>
        </p:sp>
        <p:sp>
          <p:nvSpPr>
            <p:cNvPr id="158" name="Google Shape;158;p5"/>
            <p:cNvSpPr/>
            <p:nvPr/>
          </p:nvSpPr>
          <p:spPr>
            <a:xfrm>
              <a:off x="182799" y="5953270"/>
              <a:ext cx="1780200" cy="1870985"/>
            </a:xfrm>
            <a:prstGeom prst="roundRect">
              <a:avLst>
                <a:gd fmla="val 10000" name="adj"/>
              </a:avLst>
            </a:prstGeom>
            <a:blipFill rotWithShape="1">
              <a:blip r:embed="rId5">
                <a:alphaModFix/>
              </a:blip>
              <a:stretch>
                <a:fillRect b="0" l="-8999" r="-8998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5"/>
            <p:cNvSpPr/>
            <p:nvPr/>
          </p:nvSpPr>
          <p:spPr>
            <a:xfrm>
              <a:off x="0" y="8149990"/>
              <a:ext cx="8901002" cy="2338732"/>
            </a:xfrm>
            <a:prstGeom prst="roundRect">
              <a:avLst>
                <a:gd fmla="val 10000" name="adj"/>
              </a:avLst>
            </a:prstGeom>
            <a:solidFill>
              <a:srgbClr val="599BD5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5"/>
            <p:cNvSpPr txBox="1"/>
            <p:nvPr/>
          </p:nvSpPr>
          <p:spPr>
            <a:xfrm>
              <a:off x="2014073" y="8149990"/>
              <a:ext cx="6886928" cy="23387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t/>
              </a:r>
              <a:endPara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b="1" i="0" lang="es-ES" sz="2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Conclusiones o aportes</a:t>
              </a:r>
              <a:r>
                <a:rPr b="1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  (1 pág. / 2 min.)</a:t>
              </a:r>
              <a:endPara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 Retome de la pregunta u objetivo</a:t>
              </a:r>
              <a:endParaRPr/>
            </a:p>
            <a:p>
              <a:pPr indent="0" lvl="0" marL="0" marR="0" rtl="0" algn="l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 Evaluación de los resultados</a:t>
              </a:r>
              <a:endParaRPr/>
            </a:p>
            <a:p>
              <a:pPr indent="0" lvl="0" marL="0" marR="0" rtl="0" algn="l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r>
                <a:rPr b="0" i="0" lang="es-ES" sz="2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 Proyecciones y pendientes</a:t>
              </a:r>
              <a:endParaRPr/>
            </a:p>
            <a:p>
              <a:pPr indent="0" lvl="0" marL="0" marR="0" rtl="0" algn="l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t/>
              </a:r>
              <a:endPara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5"/>
            <p:cNvSpPr/>
            <p:nvPr/>
          </p:nvSpPr>
          <p:spPr>
            <a:xfrm>
              <a:off x="259419" y="8415862"/>
              <a:ext cx="1780200" cy="1870985"/>
            </a:xfrm>
            <a:prstGeom prst="roundRect">
              <a:avLst>
                <a:gd fmla="val 10000" name="adj"/>
              </a:avLst>
            </a:prstGeom>
            <a:blipFill rotWithShape="1">
              <a:blip r:embed="rId6">
                <a:alphaModFix/>
              </a:blip>
              <a:stretch>
                <a:fillRect b="0" l="-8999" r="-8998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5"/>
            <p:cNvSpPr/>
            <p:nvPr/>
          </p:nvSpPr>
          <p:spPr>
            <a:xfrm>
              <a:off x="0" y="10583324"/>
              <a:ext cx="8901002" cy="2338732"/>
            </a:xfrm>
            <a:prstGeom prst="roundRect">
              <a:avLst>
                <a:gd fmla="val 10000" name="adj"/>
              </a:avLst>
            </a:prstGeom>
            <a:solidFill>
              <a:schemeClr val="accent6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5"/>
            <p:cNvSpPr txBox="1"/>
            <p:nvPr/>
          </p:nvSpPr>
          <p:spPr>
            <a:xfrm>
              <a:off x="2014073" y="10583324"/>
              <a:ext cx="6886928" cy="23387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14300" lIns="114300" spcFirstLastPara="1" rIns="114300" wrap="square" tIns="1143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t/>
              </a:r>
              <a:endParaRPr b="1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105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rPr b="1" i="0" lang="es-E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Referencias bibliográficas (1 pág.)</a:t>
              </a:r>
              <a:endParaRPr/>
            </a:p>
            <a:p>
              <a:pPr indent="0" lvl="0" marL="0" marR="0" rtl="0" algn="l">
                <a:lnSpc>
                  <a:spcPct val="90000"/>
                </a:lnSpc>
                <a:spcBef>
                  <a:spcPts val="105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r>
                <a:t/>
              </a:r>
              <a:endParaRPr b="1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5"/>
            <p:cNvSpPr/>
            <p:nvPr/>
          </p:nvSpPr>
          <p:spPr>
            <a:xfrm>
              <a:off x="233873" y="10790629"/>
              <a:ext cx="1780200" cy="1870985"/>
            </a:xfrm>
            <a:prstGeom prst="roundRect">
              <a:avLst>
                <a:gd fmla="val 10000" name="adj"/>
              </a:avLst>
            </a:prstGeom>
            <a:blipFill rotWithShape="1">
              <a:blip r:embed="rId7">
                <a:alphaModFix/>
              </a:blip>
              <a:stretch>
                <a:fillRect b="0" l="-8999" r="-8998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"/>
          <p:cNvSpPr txBox="1"/>
          <p:nvPr>
            <p:ph type="title"/>
          </p:nvPr>
        </p:nvSpPr>
        <p:spPr>
          <a:xfrm>
            <a:off x="838200" y="865486"/>
            <a:ext cx="10515600" cy="11076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Calibri"/>
              <a:buNone/>
            </a:pPr>
            <a:r>
              <a:rPr b="1" lang="es-ES"/>
              <a:t>Ejemplo de ponencia escrita</a:t>
            </a:r>
            <a:endParaRPr b="1"/>
          </a:p>
        </p:txBody>
      </p:sp>
      <p:pic>
        <p:nvPicPr>
          <p:cNvPr id="170" name="Google Shape;17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0460" y="2436522"/>
            <a:ext cx="10311079" cy="13330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2022-08-16T21:25:29Z</dcterms:created>
  <dc:creator>OLAVE</dc:creator>
</cp:coreProperties>
</file>